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Proxima Nova"/>
      <p:regular r:id="rId17"/>
      <p:bold r:id="rId18"/>
      <p:italic r:id="rId19"/>
      <p:boldItalic r:id="rId20"/>
    </p:embeddedFont>
    <p:embeddedFont>
      <p:font typeface="Robo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boldItalic.fntdata"/><Relationship Id="rId11" Type="http://schemas.openxmlformats.org/officeDocument/2006/relationships/slide" Target="slides/slide5.xml"/><Relationship Id="rId22" Type="http://schemas.openxmlformats.org/officeDocument/2006/relationships/font" Target="fonts/Roboto-bold.fntdata"/><Relationship Id="rId10" Type="http://schemas.openxmlformats.org/officeDocument/2006/relationships/slide" Target="slides/slide4.xml"/><Relationship Id="rId21" Type="http://schemas.openxmlformats.org/officeDocument/2006/relationships/font" Target="fonts/Roboto-regular.fntdata"/><Relationship Id="rId13" Type="http://schemas.openxmlformats.org/officeDocument/2006/relationships/slide" Target="slides/slide7.xml"/><Relationship Id="rId24" Type="http://schemas.openxmlformats.org/officeDocument/2006/relationships/font" Target="fonts/Roboto-boldItalic.fntdata"/><Relationship Id="rId12" Type="http://schemas.openxmlformats.org/officeDocument/2006/relationships/slide" Target="slides/slide6.xml"/><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ProximaNova-regular.fntdata"/><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font" Target="fonts/ProximaNova-italic.fntdata"/><Relationship Id="rId6" Type="http://schemas.openxmlformats.org/officeDocument/2006/relationships/notesMaster" Target="notesMasters/notesMaster1.xml"/><Relationship Id="rId18" Type="http://schemas.openxmlformats.org/officeDocument/2006/relationships/font" Target="fonts/ProximaNova-bold.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2d6a823b8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2d6a823b8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d4400e73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d4400e73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cb9a3abeb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cb9a3abe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cb9a3abeb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cb9a3abe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742e3e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d5f4b554c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d5f4b55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hyperlink" Target="mailto:nadhemlaabidi@hotmail.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Nuage blanc sur ciel étoilé bleu foncé"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sz="6000"/>
              <a:t>Introduction to databases</a:t>
            </a:r>
            <a:endParaRPr sz="6000"/>
          </a:p>
        </p:txBody>
      </p:sp>
      <p:sp>
        <p:nvSpPr>
          <p:cNvPr id="106" name="Google Shape;106;p25"/>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laabidi nadhem</a:t>
            </a:r>
            <a:endParaRPr/>
          </a:p>
        </p:txBody>
      </p:sp>
      <p:sp>
        <p:nvSpPr>
          <p:cNvPr id="107" name="Google Shape;107;p25"/>
          <p:cNvSpPr txBox="1"/>
          <p:nvPr>
            <p:ph idx="1" type="subTitle"/>
          </p:nvPr>
        </p:nvSpPr>
        <p:spPr>
          <a:xfrm>
            <a:off x="510450" y="4370773"/>
            <a:ext cx="81231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800" u="sng">
                <a:solidFill>
                  <a:schemeClr val="hlink"/>
                </a:solidFill>
                <a:hlinkClick r:id="rId4"/>
              </a:rPr>
              <a:t>nadhemlaabidi@hotmail.com</a:t>
            </a:r>
            <a:endParaRPr sz="1800"/>
          </a:p>
          <a:p>
            <a:pPr indent="0" lvl="0" marL="0" rtl="0" algn="l">
              <a:spcBef>
                <a:spcPts val="0"/>
              </a:spcBef>
              <a:spcAft>
                <a:spcPts val="0"/>
              </a:spcAft>
              <a:buNone/>
            </a:pPr>
            <a:r>
              <a:t/>
            </a:r>
            <a:endParaRPr sz="1800"/>
          </a:p>
        </p:txBody>
      </p:sp>
      <p:cxnSp>
        <p:nvCxnSpPr>
          <p:cNvPr id="108" name="Google Shape;108;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34"/>
          <p:cNvPicPr preferRelativeResize="0"/>
          <p:nvPr/>
        </p:nvPicPr>
        <p:blipFill>
          <a:blip r:embed="rId3">
            <a:alphaModFix/>
          </a:blip>
          <a:stretch>
            <a:fillRect/>
          </a:stretch>
        </p:blipFill>
        <p:spPr>
          <a:xfrm>
            <a:off x="0" y="0"/>
            <a:ext cx="9144003"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fr" sz="3600"/>
              <a:t>NOSQL VS SQL</a:t>
            </a:r>
            <a:endParaRPr sz="3600"/>
          </a:p>
        </p:txBody>
      </p:sp>
      <p:sp>
        <p:nvSpPr>
          <p:cNvPr id="114" name="Google Shape;114;p26"/>
          <p:cNvSpPr txBox="1"/>
          <p:nvPr>
            <p:ph idx="1" type="body"/>
          </p:nvPr>
        </p:nvSpPr>
        <p:spPr>
          <a:xfrm>
            <a:off x="311700" y="1950949"/>
            <a:ext cx="8520600" cy="2931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fr" sz="2400"/>
              <a:t>MONGODB VS SQL</a:t>
            </a:r>
            <a:endParaRPr sz="2400"/>
          </a:p>
        </p:txBody>
      </p:sp>
      <p:pic>
        <p:nvPicPr>
          <p:cNvPr id="115" name="Google Shape;115;p26"/>
          <p:cNvPicPr preferRelativeResize="0"/>
          <p:nvPr/>
        </p:nvPicPr>
        <p:blipFill>
          <a:blip r:embed="rId3">
            <a:alphaModFix/>
          </a:blip>
          <a:stretch>
            <a:fillRect/>
          </a:stretch>
        </p:blipFill>
        <p:spPr>
          <a:xfrm>
            <a:off x="5577925" y="2843975"/>
            <a:ext cx="4035251" cy="2218425"/>
          </a:xfrm>
          <a:prstGeom prst="rect">
            <a:avLst/>
          </a:prstGeom>
          <a:noFill/>
          <a:ln>
            <a:noFill/>
          </a:ln>
        </p:spPr>
      </p:pic>
      <p:pic>
        <p:nvPicPr>
          <p:cNvPr id="116" name="Google Shape;116;p26"/>
          <p:cNvPicPr preferRelativeResize="0"/>
          <p:nvPr/>
        </p:nvPicPr>
        <p:blipFill>
          <a:blip r:embed="rId4">
            <a:alphaModFix/>
          </a:blip>
          <a:stretch>
            <a:fillRect/>
          </a:stretch>
        </p:blipFill>
        <p:spPr>
          <a:xfrm>
            <a:off x="788000" y="2843975"/>
            <a:ext cx="1771051" cy="2382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7"/>
          <p:cNvSpPr txBox="1"/>
          <p:nvPr>
            <p:ph type="title"/>
          </p:nvPr>
        </p:nvSpPr>
        <p:spPr>
          <a:xfrm>
            <a:off x="265500" y="1816950"/>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fr"/>
              <a:t>Definition of a </a:t>
            </a:r>
            <a:r>
              <a:rPr lang="fr"/>
              <a:t>database</a:t>
            </a:r>
            <a:endParaRPr/>
          </a:p>
        </p:txBody>
      </p:sp>
      <p:sp>
        <p:nvSpPr>
          <p:cNvPr id="122" name="Google Shape;122;p2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fr" sz="2400"/>
              <a:t>A </a:t>
            </a:r>
            <a:r>
              <a:rPr lang="fr" sz="2400"/>
              <a:t>database</a:t>
            </a:r>
            <a:r>
              <a:rPr lang="fr" sz="2400"/>
              <a:t> is an organized collection of data stored and accessible from a computer system. Databases are developed using formal design modeling techniques</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8"/>
          <p:cNvSpPr txBox="1"/>
          <p:nvPr>
            <p:ph type="title"/>
          </p:nvPr>
        </p:nvSpPr>
        <p:spPr>
          <a:xfrm>
            <a:off x="490250" y="526350"/>
            <a:ext cx="8653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fr" sz="4400"/>
              <a:t>What is an RDBMS</a:t>
            </a:r>
            <a:endParaRPr b="1" sz="4400"/>
          </a:p>
          <a:p>
            <a:pPr indent="0" lvl="0" marL="0" rtl="0" algn="l">
              <a:spcBef>
                <a:spcPts val="0"/>
              </a:spcBef>
              <a:spcAft>
                <a:spcPts val="0"/>
              </a:spcAft>
              <a:buNone/>
            </a:pPr>
            <a:r>
              <a:rPr lang="fr" sz="2200"/>
              <a:t>it stands for relational database management system.RDBMS is a DBMS designed for relational databases. we can say that RDBMS is a subset of DBMS.</a:t>
            </a:r>
            <a:endParaRPr sz="2200"/>
          </a:p>
          <a:p>
            <a:pPr indent="0" lvl="0" marL="0" rtl="0" algn="l">
              <a:spcBef>
                <a:spcPts val="0"/>
              </a:spcBef>
              <a:spcAft>
                <a:spcPts val="0"/>
              </a:spcAft>
              <a:buNone/>
            </a:pPr>
            <a:r>
              <a:rPr lang="fr" sz="2200"/>
              <a:t>Relational database refers to a database that stores data in a structured format using rows and columns. This makes fetching information more easy to locate specific values.It is relational because each value within each table are related to each other. </a:t>
            </a:r>
            <a:endParaRPr sz="2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3600"/>
              <a:t>Examples of RDBMS:</a:t>
            </a:r>
            <a:endParaRPr sz="3600"/>
          </a:p>
        </p:txBody>
      </p:sp>
      <p:sp>
        <p:nvSpPr>
          <p:cNvPr id="133" name="Google Shape;133;p29"/>
          <p:cNvSpPr txBox="1"/>
          <p:nvPr>
            <p:ph idx="1" type="body"/>
          </p:nvPr>
        </p:nvSpPr>
        <p:spPr>
          <a:xfrm>
            <a:off x="311700" y="1396375"/>
            <a:ext cx="5812800" cy="36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fr" sz="2400"/>
              <a:t>Postgre</a:t>
            </a:r>
            <a:r>
              <a:rPr b="1" lang="fr" sz="2400">
                <a:solidFill>
                  <a:srgbClr val="4A86E8"/>
                </a:solidFill>
              </a:rPr>
              <a:t>SQL:</a:t>
            </a:r>
            <a:endParaRPr b="1" sz="2400">
              <a:solidFill>
                <a:srgbClr val="4A86E8"/>
              </a:solidFill>
            </a:endParaRPr>
          </a:p>
          <a:p>
            <a:pPr indent="0" lvl="0" marL="0" rtl="0" algn="l">
              <a:spcBef>
                <a:spcPts val="1600"/>
              </a:spcBef>
              <a:spcAft>
                <a:spcPts val="0"/>
              </a:spcAft>
              <a:buNone/>
            </a:pPr>
            <a:r>
              <a:rPr lang="fr">
                <a:solidFill>
                  <a:schemeClr val="dk1"/>
                </a:solidFill>
                <a:highlight>
                  <a:schemeClr val="lt1"/>
                </a:highlight>
                <a:latin typeface="Roboto"/>
                <a:ea typeface="Roboto"/>
                <a:cs typeface="Roboto"/>
                <a:sym typeface="Roboto"/>
              </a:rPr>
              <a:t>PostgreSQL is a free and open-source relational database management system (RDBMS) that emphasizes on data integrity, scalability, and SQL compliance. It is widely known for its advanced features such as support for custom data types, extensibility, and robustness. PostgreSQL is often used in large-scale enterprise applications, and it is available on various platforms including Linux, Windows, and macOS.</a:t>
            </a:r>
            <a:endParaRPr b="1">
              <a:solidFill>
                <a:schemeClr val="dk1"/>
              </a:solidFill>
              <a:highlight>
                <a:schemeClr val="lt1"/>
              </a:highlight>
            </a:endParaRPr>
          </a:p>
          <a:p>
            <a:pPr indent="0" lvl="0" marL="0" rtl="0" algn="l">
              <a:spcBef>
                <a:spcPts val="1600"/>
              </a:spcBef>
              <a:spcAft>
                <a:spcPts val="1600"/>
              </a:spcAft>
              <a:buNone/>
            </a:pPr>
            <a:r>
              <a:t/>
            </a:r>
            <a:endParaRPr b="1">
              <a:solidFill>
                <a:schemeClr val="dk1"/>
              </a:solidFill>
              <a:highlight>
                <a:schemeClr val="lt1"/>
              </a:highlight>
            </a:endParaRPr>
          </a:p>
        </p:txBody>
      </p:sp>
      <p:pic>
        <p:nvPicPr>
          <p:cNvPr id="134" name="Google Shape;134;p29"/>
          <p:cNvPicPr preferRelativeResize="0"/>
          <p:nvPr/>
        </p:nvPicPr>
        <p:blipFill>
          <a:blip r:embed="rId3">
            <a:alphaModFix/>
          </a:blip>
          <a:stretch>
            <a:fillRect/>
          </a:stretch>
        </p:blipFill>
        <p:spPr>
          <a:xfrm>
            <a:off x="6561725" y="1396375"/>
            <a:ext cx="2340799" cy="3172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30"/>
          <p:cNvSpPr txBox="1"/>
          <p:nvPr>
            <p:ph type="title"/>
          </p:nvPr>
        </p:nvSpPr>
        <p:spPr>
          <a:xfrm>
            <a:off x="413425" y="1205825"/>
            <a:ext cx="37494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fr"/>
              <a:t>Ma méthode de test</a:t>
            </a:r>
            <a:endParaRPr/>
          </a:p>
        </p:txBody>
      </p:sp>
      <p:sp>
        <p:nvSpPr>
          <p:cNvPr id="140" name="Google Shape;140;p30"/>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fr"/>
              <a:t>Chaque scientifique a ses propres méthodes d'expérimentation</a:t>
            </a:r>
            <a:endParaRPr/>
          </a:p>
        </p:txBody>
      </p:sp>
      <p:sp>
        <p:nvSpPr>
          <p:cNvPr id="141" name="Google Shape;141;p30"/>
          <p:cNvSpPr txBox="1"/>
          <p:nvPr>
            <p:ph idx="2" type="body"/>
          </p:nvPr>
        </p:nvSpPr>
        <p:spPr>
          <a:xfrm>
            <a:off x="4411950" y="72900"/>
            <a:ext cx="4505700" cy="4997700"/>
          </a:xfrm>
          <a:prstGeom prst="rect">
            <a:avLst/>
          </a:prstGeom>
        </p:spPr>
        <p:txBody>
          <a:bodyPr anchorCtr="0" anchor="ctr" bIns="91425" lIns="91425" spcFirstLastPara="1" rIns="91425" wrap="square" tIns="91425">
            <a:noAutofit/>
          </a:bodyPr>
          <a:lstStyle/>
          <a:p>
            <a:pPr indent="0" lvl="0" marL="457200" rtl="0" algn="ctr">
              <a:spcBef>
                <a:spcPts val="0"/>
              </a:spcBef>
              <a:spcAft>
                <a:spcPts val="1600"/>
              </a:spcAft>
              <a:buNone/>
            </a:pPr>
            <a:r>
              <a:rPr lang="fr">
                <a:highlight>
                  <a:schemeClr val="dk1"/>
                </a:highlight>
                <a:latin typeface="Roboto"/>
                <a:ea typeface="Roboto"/>
                <a:cs typeface="Roboto"/>
                <a:sym typeface="Roboto"/>
              </a:rPr>
              <a:t>Microsoft SQL Server is a relational database management system (RDBMS) developed by Microsoft Corporation. It is a powerful and scalable database platform designed for mission-critical applications and business intelligence solutions. SQL Server supports various programming languages and data access technologies, and it provides features such as high availability, security, and data warehousing capabilities. SQL Server is widely used in enterprise-level organizations and it runs on Windows operating systems.</a:t>
            </a:r>
            <a:endParaRPr>
              <a:highlight>
                <a:schemeClr val="dk1"/>
              </a:highlight>
            </a:endParaRPr>
          </a:p>
        </p:txBody>
      </p:sp>
      <p:pic>
        <p:nvPicPr>
          <p:cNvPr id="142" name="Google Shape;142;p30"/>
          <p:cNvPicPr preferRelativeResize="0"/>
          <p:nvPr/>
        </p:nvPicPr>
        <p:blipFill>
          <a:blip r:embed="rId3">
            <a:alphaModFix/>
          </a:blip>
          <a:stretch>
            <a:fillRect/>
          </a:stretch>
        </p:blipFill>
        <p:spPr>
          <a:xfrm>
            <a:off x="266650" y="286550"/>
            <a:ext cx="3749400" cy="448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31"/>
          <p:cNvSpPr txBox="1"/>
          <p:nvPr/>
        </p:nvSpPr>
        <p:spPr>
          <a:xfrm>
            <a:off x="34000" y="24275"/>
            <a:ext cx="9110100" cy="521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fr" sz="2000">
                <a:solidFill>
                  <a:srgbClr val="002060"/>
                </a:solidFill>
              </a:rPr>
              <a:t>SQL SERVER vs MySQL vs PostgreSQL:</a:t>
            </a:r>
            <a:endParaRPr sz="2000">
              <a:solidFill>
                <a:srgbClr val="002060"/>
              </a:solidFill>
            </a:endParaRPr>
          </a:p>
          <a:p>
            <a:pPr indent="0" lvl="0" marL="0" rtl="0" algn="l">
              <a:lnSpc>
                <a:spcPct val="115000"/>
              </a:lnSpc>
              <a:spcBef>
                <a:spcPts val="0"/>
              </a:spcBef>
              <a:spcAft>
                <a:spcPts val="0"/>
              </a:spcAft>
              <a:buNone/>
            </a:pPr>
            <a:r>
              <a:rPr lang="fr" sz="2100">
                <a:solidFill>
                  <a:schemeClr val="dk1"/>
                </a:solidFill>
                <a:highlight>
                  <a:schemeClr val="lt2"/>
                </a:highlight>
                <a:latin typeface="Roboto"/>
                <a:ea typeface="Roboto"/>
                <a:cs typeface="Roboto"/>
                <a:sym typeface="Roboto"/>
              </a:rPr>
              <a:t>PostgreSQL, Microsoft SQL Server, and MySQL are all relational database management systems with their own technical characteristics. PostgreSQL is known for its robustness, reliability, and adherence to SQL standards, offering advanced features such as JSON data types, full-text search, and support for complex queries. Microsoft SQL Server is particularly well-suited for Windows environments, offering strong integration with other Microsoft products, and provides advanced security features such as Always Encrypted and Dynamic Data Masking. MySQL is known for its ease of use, performance, and scalability, offering features such as full-text search, NoSQL support, and high availability options. Ultimately, the best choice for a specific use case will depend on factors such as performance requirements, available resources, and development team preferences.</a:t>
            </a:r>
            <a:endParaRPr sz="2100">
              <a:solidFill>
                <a:schemeClr val="dk1"/>
              </a:solidFill>
              <a:highlight>
                <a:schemeClr val="lt2"/>
              </a:highlight>
            </a:endParaRPr>
          </a:p>
          <a:p>
            <a:pPr indent="0" lvl="0" marL="0" rtl="0" algn="l">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32"/>
          <p:cNvPicPr preferRelativeResize="0"/>
          <p:nvPr/>
        </p:nvPicPr>
        <p:blipFill>
          <a:blip r:embed="rId3">
            <a:alphaModFix/>
          </a:blip>
          <a:stretch>
            <a:fillRect/>
          </a:stretch>
        </p:blipFill>
        <p:spPr>
          <a:xfrm>
            <a:off x="0" y="82575"/>
            <a:ext cx="9067900" cy="50026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33"/>
          <p:cNvPicPr preferRelativeResize="0"/>
          <p:nvPr/>
        </p:nvPicPr>
        <p:blipFill>
          <a:blip r:embed="rId3">
            <a:alphaModFix/>
          </a:blip>
          <a:stretch>
            <a:fillRect/>
          </a:stretch>
        </p:blipFill>
        <p:spPr>
          <a:xfrm>
            <a:off x="72850" y="33338"/>
            <a:ext cx="9024348" cy="50768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